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59" y="859520"/>
            <a:ext cx="11722095" cy="15613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200329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文是一篇记叙文。文章主要讲述了作者在中国生活时感受到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 in China has made me realize how convenient life can be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much better than I ever thought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moment I came to this country, a wave of pleasant surprise washed over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public transport system, especially in its big cities like Beijing and Shanghai, is great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subway networks cover every part of the big cities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avoid the traffic jams and get to where they want to go much faster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High-speed trains that connect cities like Beijing and Shanghai in less than five hours are another example of China’s wonderful transportation system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49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great thing that stands out in China is the availability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可用性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services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my bike is broken and needs a repairman, or if I want to have daily needs, electronics or even medicine, I just need to make a phone call or click on my phone a few times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everything is available online, I no longer have to go far to the supermarket or the store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of the key reasons why I’ve stayed in China for so long—something I’ve never experienced in any other country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478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China’s convenience doesn’t only lie in the speed of services, but also in their user-friendliness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whole system is designed with user experience in mind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apps I use for transportation or deliveries are user-friendly, even for people who are not good at technology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Everything, including payment methods, is simple and direct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means you don’t need to spend time learning how to use the systems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makes it easy for everyone to get things done without difficulties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convenience in China has made me more productive and relaxed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sure that with technological progress and infrastructure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基础设施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development, life in China will become even more convenient in the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241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main idea of this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kinds of user-friendly apps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convenience of living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future of technological progress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development of high-speed trains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450" y="874420"/>
            <a:ext cx="3896915" cy="47491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1297" y="87041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3463504"/>
            <a:ext cx="11504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主旨大意题。根据</a:t>
            </a:r>
            <a:r>
              <a:rPr lang="en-US" altLang="zh-CN" sz="2400">
                <a:cs typeface="Times New Roman" panose="02020603050405020304" pitchFamily="18" charset="0"/>
              </a:rPr>
              <a:t>“Living in China has made me realize how convenient life can be. It’s much better than I ever thought.”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文章围绕在中国生活的便利性</a:t>
            </a:r>
            <a:r>
              <a:rPr lang="zh-CN" altLang="zh-CN" sz="2400" smtClean="0">
                <a:cs typeface="Times New Roman" panose="02020603050405020304" pitchFamily="18" charset="0"/>
              </a:rPr>
              <a:t>展</a:t>
            </a: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开</a:t>
            </a:r>
            <a:r>
              <a:rPr lang="zh-CN" altLang="zh-CN" sz="2400">
                <a:cs typeface="Times New Roman" panose="02020603050405020304" pitchFamily="18" charset="0"/>
              </a:rPr>
              <a:t>。故选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95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09140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3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easily use different apps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connect with others by phone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get whatever they want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go anywhere by high-speed train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451" y="802806"/>
            <a:ext cx="3744416" cy="43684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03154" y="7882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51266" y="3556876"/>
            <a:ext cx="11504580" cy="293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代词指代题。 根据</a:t>
            </a:r>
            <a:r>
              <a:rPr lang="en-US" altLang="zh-CN" sz="2400">
                <a:cs typeface="Times New Roman" panose="02020603050405020304" pitchFamily="18" charset="0"/>
              </a:rPr>
              <a:t>“Since everything is available online, I </a:t>
            </a:r>
            <a:r>
              <a:rPr lang="en-US" altLang="zh-CN" sz="2400" u="wavy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no longer</a:t>
            </a:r>
            <a:r>
              <a:rPr lang="en-US" altLang="zh-CN" sz="2400">
                <a:uFill>
                  <a:solidFill>
                    <a:srgbClr val="00B0F0"/>
                  </a:solidFill>
                </a:uFill>
                <a:cs typeface="Times New Roman" panose="02020603050405020304" pitchFamily="18" charset="0"/>
              </a:rPr>
              <a:t> </a:t>
            </a:r>
            <a:r>
              <a:rPr lang="en-US" altLang="zh-CN" sz="2400">
                <a:cs typeface="Times New Roman" panose="02020603050405020304" pitchFamily="18" charset="0"/>
              </a:rPr>
              <a:t>have to go far to </a:t>
            </a:r>
            <a:r>
              <a:rPr lang="en-US" altLang="zh-CN" sz="2400" smtClean="0">
                <a:cs typeface="Times New Roman" panose="02020603050405020304" pitchFamily="18" charset="0"/>
              </a:rPr>
              <a:t>the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　　　　　　　　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supermarket </a:t>
            </a:r>
            <a:r>
              <a:rPr lang="en-US" altLang="zh-CN" sz="2400">
                <a:cs typeface="Times New Roman" panose="02020603050405020304" pitchFamily="18" charset="0"/>
              </a:rPr>
              <a:t>or the store. It is one of the key reasons why I’ve stayed in China for so long...”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,“It”</a:t>
            </a:r>
            <a:r>
              <a:rPr lang="zh-CN" altLang="zh-CN" sz="2400">
                <a:cs typeface="Times New Roman" panose="02020603050405020304" pitchFamily="18" charset="0"/>
              </a:rPr>
              <a:t>指代人们可以在网上买到任何想要的东西这件事。故选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0854" y="4260464"/>
            <a:ext cx="11485848" cy="1379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no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longer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（＝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not...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any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longer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）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不再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no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more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（＝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not...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any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more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）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不再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.no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longer,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not...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any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longer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表示时间上不再延续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多与延续性动词连用。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no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more,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not...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any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more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表示数量上不再增加或程度上不再加深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多与非延续性动词连用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.</a:t>
            </a:r>
            <a:endParaRPr lang="zh-CN" altLang="en-US">
              <a:solidFill>
                <a:srgbClr val="00B0F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9623598" y="3933056"/>
            <a:ext cx="0" cy="432048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11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structure of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65438" algn="l"/>
                <a:tab pos="5740400" algn="l"/>
                <a:tab pos="870108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117.jpg" descr="id:21475096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571645"/>
            <a:ext cx="1153577" cy="1310046"/>
          </a:xfrm>
          <a:prstGeom prst="rect">
            <a:avLst/>
          </a:prstGeom>
        </p:spPr>
      </p:pic>
      <p:pic>
        <p:nvPicPr>
          <p:cNvPr id="4" name="kd118.jpg" descr="id:21475096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942" y="1571645"/>
            <a:ext cx="1314136" cy="1310046"/>
          </a:xfrm>
          <a:prstGeom prst="rect">
            <a:avLst/>
          </a:prstGeom>
        </p:spPr>
      </p:pic>
      <p:pic>
        <p:nvPicPr>
          <p:cNvPr id="5" name="kd119.jpg" descr="id:214750961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18116" y="1542890"/>
            <a:ext cx="1153577" cy="1310046"/>
          </a:xfrm>
          <a:prstGeom prst="rect">
            <a:avLst/>
          </a:prstGeom>
        </p:spPr>
      </p:pic>
      <p:pic>
        <p:nvPicPr>
          <p:cNvPr id="6" name="kd120.jpg" descr="id:214750962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22149" y="1571645"/>
            <a:ext cx="1153577" cy="131004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5850" y="880439"/>
            <a:ext cx="3883905" cy="44889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25806" y="8723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42123" y="2968892"/>
            <a:ext cx="11504580" cy="16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spc="-100">
                <a:cs typeface="Times New Roman" panose="02020603050405020304" pitchFamily="18" charset="0"/>
              </a:rPr>
              <a:t>[</a:t>
            </a:r>
            <a:r>
              <a:rPr lang="zh-CN" altLang="zh-CN" sz="2400" spc="-1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spc="-100">
                <a:cs typeface="Times New Roman" panose="02020603050405020304" pitchFamily="18" charset="0"/>
              </a:rPr>
              <a:t>] </a:t>
            </a:r>
            <a:r>
              <a:rPr lang="zh-CN" altLang="zh-CN" sz="2400" spc="-100">
                <a:cs typeface="Times New Roman" panose="02020603050405020304" pitchFamily="18" charset="0"/>
              </a:rPr>
              <a:t>篇章结构题。根据文章内容可知</a:t>
            </a:r>
            <a:r>
              <a:rPr lang="en-US" altLang="zh-CN" sz="2400" spc="-100">
                <a:cs typeface="Times New Roman" panose="02020603050405020304" pitchFamily="18" charset="0"/>
              </a:rPr>
              <a:t>,</a:t>
            </a:r>
            <a:r>
              <a:rPr lang="zh-CN" altLang="zh-CN" sz="2400" spc="-100">
                <a:cs typeface="Times New Roman" panose="02020603050405020304" pitchFamily="18" charset="0"/>
              </a:rPr>
              <a:t>本文第一段总述在中国生活很便利；第二、三、四段分别从交通、服务便利性、用户友好性等方面进行分述；第五段总结中国的便利让作者状态更好</a:t>
            </a:r>
            <a:r>
              <a:rPr lang="en-US" altLang="zh-CN" sz="2400" spc="-100">
                <a:cs typeface="Times New Roman" panose="02020603050405020304" pitchFamily="18" charset="0"/>
              </a:rPr>
              <a:t>,</a:t>
            </a:r>
            <a:r>
              <a:rPr lang="zh-CN" altLang="zh-CN" sz="2400" spc="-100">
                <a:cs typeface="Times New Roman" panose="02020603050405020304" pitchFamily="18" charset="0"/>
              </a:rPr>
              <a:t>且相信未来会更便利。整体呈现</a:t>
            </a:r>
            <a:r>
              <a:rPr lang="en-US" altLang="zh-CN" sz="2400" spc="-100">
                <a:cs typeface="Times New Roman" panose="02020603050405020304" pitchFamily="18" charset="0"/>
              </a:rPr>
              <a:t>“</a:t>
            </a:r>
            <a:r>
              <a:rPr lang="zh-CN" altLang="zh-CN" sz="2400" spc="-100">
                <a:cs typeface="Times New Roman" panose="02020603050405020304" pitchFamily="18" charset="0"/>
              </a:rPr>
              <a:t>总</a:t>
            </a:r>
            <a:r>
              <a:rPr lang="en-US" altLang="zh-CN" sz="2400" spc="-100">
                <a:cs typeface="Times New Roman" panose="02020603050405020304" pitchFamily="18" charset="0"/>
              </a:rPr>
              <a:t>—</a:t>
            </a:r>
            <a:r>
              <a:rPr lang="zh-CN" altLang="zh-CN" sz="2400" spc="-100">
                <a:cs typeface="Times New Roman" panose="02020603050405020304" pitchFamily="18" charset="0"/>
              </a:rPr>
              <a:t>分</a:t>
            </a:r>
            <a:r>
              <a:rPr lang="en-US" altLang="zh-CN" sz="2400" spc="-100">
                <a:cs typeface="Times New Roman" panose="02020603050405020304" pitchFamily="18" charset="0"/>
              </a:rPr>
              <a:t>—</a:t>
            </a:r>
            <a:r>
              <a:rPr lang="zh-CN" altLang="zh-CN" sz="2400" spc="-100">
                <a:cs typeface="Times New Roman" panose="02020603050405020304" pitchFamily="18" charset="0"/>
              </a:rPr>
              <a:t>总</a:t>
            </a:r>
            <a:r>
              <a:rPr lang="en-US" altLang="zh-CN" sz="2400" spc="-100">
                <a:cs typeface="Times New Roman" panose="02020603050405020304" pitchFamily="18" charset="0"/>
              </a:rPr>
              <a:t>”</a:t>
            </a:r>
            <a:r>
              <a:rPr lang="zh-CN" altLang="zh-CN" sz="2400" spc="-100">
                <a:cs typeface="Times New Roman" panose="02020603050405020304" pitchFamily="18" charset="0"/>
              </a:rPr>
              <a:t>结构。故选</a:t>
            </a:r>
            <a:r>
              <a:rPr lang="en-US" altLang="zh-CN" sz="2400" spc="-100">
                <a:cs typeface="Times New Roman" panose="02020603050405020304" pitchFamily="18" charset="0"/>
              </a:rPr>
              <a:t>D</a:t>
            </a:r>
            <a:r>
              <a:rPr lang="zh-CN" altLang="zh-CN" sz="2400" spc="-100">
                <a:cs typeface="Times New Roman" panose="02020603050405020304" pitchFamily="18" charset="0"/>
              </a:rPr>
              <a:t>。</a:t>
            </a:r>
            <a:endParaRPr lang="zh-CN" altLang="zh-CN" sz="100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76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65941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most likely to be the writer of this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Yurina, an international student in Beijing for 4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Teng Fei, a Chinese who has just returned from abroad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Amy, a foreigner who has had a one-week trip to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 Xing, a Chinese student who is proud of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2004" y="7677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640" y="2994323"/>
            <a:ext cx="1150458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推理判断题。根据</a:t>
            </a:r>
            <a:r>
              <a:rPr lang="en-US" altLang="zh-CN" sz="2400">
                <a:cs typeface="Times New Roman" panose="02020603050405020304" pitchFamily="18" charset="0"/>
              </a:rPr>
              <a:t>“Living in China has made me realize how convenient life can be. It’s much better than I ever thought. </a:t>
            </a:r>
            <a:r>
              <a:rPr lang="en-US" altLang="zh-CN" sz="2400" u="wavy">
                <a:uFill>
                  <a:solidFill>
                    <a:srgbClr val="00FFFF"/>
                  </a:solidFill>
                </a:uFill>
                <a:cs typeface="Times New Roman" panose="02020603050405020304" pitchFamily="18" charset="0"/>
              </a:rPr>
              <a:t>The moment</a:t>
            </a:r>
            <a:r>
              <a:rPr lang="en-US" altLang="zh-CN" sz="2400">
                <a:cs typeface="Times New Roman" panose="02020603050405020304" pitchFamily="18" charset="0"/>
              </a:rPr>
              <a:t> </a:t>
            </a:r>
            <a:r>
              <a:rPr lang="en-US" altLang="zh-CN" sz="2400">
                <a:cs typeface="Times New Roman" panose="02020603050405020304" pitchFamily="18" charset="0"/>
              </a:rPr>
              <a:t>I came to this country, ...” 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zh-CN" altLang="zh-CN" sz="2400">
                <a:cs typeface="Times New Roman" panose="02020603050405020304" pitchFamily="18" charset="0"/>
              </a:rPr>
              <a:t>　　　　　　　　　　　　　　　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en-US" altLang="zh-CN" sz="2400" smtClean="0"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zh-CN" altLang="zh-CN" sz="2400" smtClean="0">
                <a:cs typeface="Times New Roman" panose="02020603050405020304" pitchFamily="18" charset="0"/>
              </a:rPr>
              <a:t>和</a:t>
            </a:r>
            <a:r>
              <a:rPr lang="zh-CN" altLang="zh-CN" sz="2400">
                <a:cs typeface="Times New Roman" panose="02020603050405020304" pitchFamily="18" charset="0"/>
              </a:rPr>
              <a:t>文章内容可知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作者长期生活在中国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对中国生活的便利深有体会</a:t>
            </a:r>
            <a:r>
              <a:rPr lang="en-US" altLang="zh-CN" sz="2400">
                <a:cs typeface="Times New Roman" panose="02020603050405020304" pitchFamily="18" charset="0"/>
              </a:rPr>
              <a:t>,A</a:t>
            </a:r>
            <a:r>
              <a:rPr lang="zh-CN" altLang="zh-CN" sz="2400">
                <a:cs typeface="Times New Roman" panose="02020603050405020304" pitchFamily="18" charset="0"/>
              </a:rPr>
              <a:t>选项</a:t>
            </a:r>
            <a:r>
              <a:rPr lang="en-US" altLang="zh-CN" sz="2400">
                <a:cs typeface="Times New Roman" panose="02020603050405020304" pitchFamily="18" charset="0"/>
              </a:rPr>
              <a:t>“Yurina,</a:t>
            </a:r>
            <a:r>
              <a:rPr lang="zh-CN" altLang="zh-CN" sz="2400">
                <a:cs typeface="Times New Roman" panose="02020603050405020304" pitchFamily="18" charset="0"/>
              </a:rPr>
              <a:t>一名在北京待了</a:t>
            </a:r>
            <a:r>
              <a:rPr lang="en-US" altLang="zh-CN" sz="2400">
                <a:cs typeface="Times New Roman" panose="02020603050405020304" pitchFamily="18" charset="0"/>
              </a:rPr>
              <a:t>4</a:t>
            </a:r>
            <a:r>
              <a:rPr lang="zh-CN" altLang="zh-CN" sz="2400">
                <a:cs typeface="Times New Roman" panose="02020603050405020304" pitchFamily="18" charset="0"/>
              </a:rPr>
              <a:t>年的国际学生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符合条件。故选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2123" y="3895785"/>
            <a:ext cx="1150458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moment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可引导时间状语从句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此时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moment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起连词作用。由名词短语转化而来的时间状语从句的连词有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minute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/instant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/second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every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/each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/the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first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/last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/next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time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每次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每次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第一次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最后一次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/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下一次</a:t>
            </a:r>
            <a:endParaRPr lang="zh-CN" altLang="en-US">
              <a:solidFill>
                <a:srgbClr val="00B0F0"/>
              </a:solidFill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7103318" y="3895785"/>
            <a:ext cx="216024" cy="181287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11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574</Words>
  <Application>Microsoft Office PowerPoint</Application>
  <PresentationFormat>自定义</PresentationFormat>
  <Paragraphs>46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2025-09-17T19:23:45Z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